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42" r:id="rId5"/>
    <p:sldId id="351" r:id="rId6"/>
    <p:sldId id="354" r:id="rId7"/>
    <p:sldId id="355" r:id="rId8"/>
    <p:sldId id="356" r:id="rId9"/>
    <p:sldId id="357" r:id="rId10"/>
    <p:sldId id="358" r:id="rId11"/>
    <p:sldId id="350" r:id="rId12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DBA7B20-4023-4631-A771-BE05945A6A3B}" v="17" dt="2024-11-04T23:34:14.0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0" autoAdjust="0"/>
    <p:restoredTop sz="95646"/>
  </p:normalViewPr>
  <p:slideViewPr>
    <p:cSldViewPr snapToGrid="0" snapToObjects="1" showGuides="1">
      <p:cViewPr varScale="1">
        <p:scale>
          <a:sx n="59" d="100"/>
          <a:sy n="59" d="100"/>
        </p:scale>
        <p:origin x="924" y="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5" d="100"/>
          <a:sy n="95" d="100"/>
        </p:scale>
        <p:origin x="366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Faller (Student)" userId="518f77a9-7ce0-416c-a55b-d4b38d3dece4" providerId="ADAL" clId="{EDBA7B20-4023-4631-A771-BE05945A6A3B}"/>
    <pc:docChg chg="undo custSel modSld">
      <pc:chgData name="Matthew Faller (Student)" userId="518f77a9-7ce0-416c-a55b-d4b38d3dece4" providerId="ADAL" clId="{EDBA7B20-4023-4631-A771-BE05945A6A3B}" dt="2024-11-04T23:35:59.461" v="1045" actId="20577"/>
      <pc:docMkLst>
        <pc:docMk/>
      </pc:docMkLst>
      <pc:sldChg chg="addSp delSp modSp mod">
        <pc:chgData name="Matthew Faller (Student)" userId="518f77a9-7ce0-416c-a55b-d4b38d3dece4" providerId="ADAL" clId="{EDBA7B20-4023-4631-A771-BE05945A6A3B}" dt="2024-11-04T23:13:14.132" v="843" actId="33524"/>
        <pc:sldMkLst>
          <pc:docMk/>
          <pc:sldMk cId="3049038633" sldId="356"/>
        </pc:sldMkLst>
        <pc:spChg chg="mod">
          <ac:chgData name="Matthew Faller (Student)" userId="518f77a9-7ce0-416c-a55b-d4b38d3dece4" providerId="ADAL" clId="{EDBA7B20-4023-4631-A771-BE05945A6A3B}" dt="2024-11-04T23:04:43.590" v="112" actId="20577"/>
          <ac:spMkLst>
            <pc:docMk/>
            <pc:sldMk cId="3049038633" sldId="356"/>
            <ac:spMk id="2" creationId="{8895C3DB-72A8-83D0-A328-3D8313B4B325}"/>
          </ac:spMkLst>
        </pc:spChg>
        <pc:spChg chg="del">
          <ac:chgData name="Matthew Faller (Student)" userId="518f77a9-7ce0-416c-a55b-d4b38d3dece4" providerId="ADAL" clId="{EDBA7B20-4023-4631-A771-BE05945A6A3B}" dt="2024-11-04T23:04:59.823" v="113" actId="478"/>
          <ac:spMkLst>
            <pc:docMk/>
            <pc:sldMk cId="3049038633" sldId="356"/>
            <ac:spMk id="3" creationId="{02082F69-32BD-6B14-5A05-D767B89B8CF6}"/>
          </ac:spMkLst>
        </pc:spChg>
        <pc:spChg chg="mod">
          <ac:chgData name="Matthew Faller (Student)" userId="518f77a9-7ce0-416c-a55b-d4b38d3dece4" providerId="ADAL" clId="{EDBA7B20-4023-4631-A771-BE05945A6A3B}" dt="2024-11-04T23:13:14.132" v="843" actId="33524"/>
          <ac:spMkLst>
            <pc:docMk/>
            <pc:sldMk cId="3049038633" sldId="356"/>
            <ac:spMk id="4" creationId="{2667E5E0-A77E-69C5-99F3-9E04C2296CC8}"/>
          </ac:spMkLst>
        </pc:spChg>
        <pc:spChg chg="add del mod">
          <ac:chgData name="Matthew Faller (Student)" userId="518f77a9-7ce0-416c-a55b-d4b38d3dece4" providerId="ADAL" clId="{EDBA7B20-4023-4631-A771-BE05945A6A3B}" dt="2024-11-04T23:09:07.394" v="515" actId="478"/>
          <ac:spMkLst>
            <pc:docMk/>
            <pc:sldMk cId="3049038633" sldId="356"/>
            <ac:spMk id="5" creationId="{B3CA2F4D-45CF-ABD4-1620-DE9C96A134E1}"/>
          </ac:spMkLst>
        </pc:spChg>
      </pc:sldChg>
      <pc:sldChg chg="modSp mod">
        <pc:chgData name="Matthew Faller (Student)" userId="518f77a9-7ce0-416c-a55b-d4b38d3dece4" providerId="ADAL" clId="{EDBA7B20-4023-4631-A771-BE05945A6A3B}" dt="2024-11-04T23:04:32.823" v="85" actId="20577"/>
        <pc:sldMkLst>
          <pc:docMk/>
          <pc:sldMk cId="2947941209" sldId="357"/>
        </pc:sldMkLst>
        <pc:spChg chg="mod">
          <ac:chgData name="Matthew Faller (Student)" userId="518f77a9-7ce0-416c-a55b-d4b38d3dece4" providerId="ADAL" clId="{EDBA7B20-4023-4631-A771-BE05945A6A3B}" dt="2024-11-04T23:03:34.636" v="9" actId="20577"/>
          <ac:spMkLst>
            <pc:docMk/>
            <pc:sldMk cId="2947941209" sldId="357"/>
            <ac:spMk id="2" creationId="{65286EC6-B77B-8A6C-9B48-D3562E23CF35}"/>
          </ac:spMkLst>
        </pc:spChg>
        <pc:spChg chg="mod">
          <ac:chgData name="Matthew Faller (Student)" userId="518f77a9-7ce0-416c-a55b-d4b38d3dece4" providerId="ADAL" clId="{EDBA7B20-4023-4631-A771-BE05945A6A3B}" dt="2024-11-04T23:04:32.823" v="85" actId="20577"/>
          <ac:spMkLst>
            <pc:docMk/>
            <pc:sldMk cId="2947941209" sldId="357"/>
            <ac:spMk id="4" creationId="{4438FCD8-F034-CFE9-82D9-D9182648B08B}"/>
          </ac:spMkLst>
        </pc:spChg>
      </pc:sldChg>
      <pc:sldChg chg="addSp delSp modSp mod">
        <pc:chgData name="Matthew Faller (Student)" userId="518f77a9-7ce0-416c-a55b-d4b38d3dece4" providerId="ADAL" clId="{EDBA7B20-4023-4631-A771-BE05945A6A3B}" dt="2024-11-04T23:35:59.461" v="1045" actId="20577"/>
        <pc:sldMkLst>
          <pc:docMk/>
          <pc:sldMk cId="1853031465" sldId="358"/>
        </pc:sldMkLst>
        <pc:spChg chg="mod">
          <ac:chgData name="Matthew Faller (Student)" userId="518f77a9-7ce0-416c-a55b-d4b38d3dece4" providerId="ADAL" clId="{EDBA7B20-4023-4631-A771-BE05945A6A3B}" dt="2024-11-04T23:35:45.924" v="1042" actId="20577"/>
          <ac:spMkLst>
            <pc:docMk/>
            <pc:sldMk cId="1853031465" sldId="358"/>
            <ac:spMk id="2" creationId="{F0C49D14-B288-5338-3643-D328F299BD7E}"/>
          </ac:spMkLst>
        </pc:spChg>
        <pc:spChg chg="del">
          <ac:chgData name="Matthew Faller (Student)" userId="518f77a9-7ce0-416c-a55b-d4b38d3dece4" providerId="ADAL" clId="{EDBA7B20-4023-4631-A771-BE05945A6A3B}" dt="2024-11-04T23:20:13.904" v="844" actId="478"/>
          <ac:spMkLst>
            <pc:docMk/>
            <pc:sldMk cId="1853031465" sldId="358"/>
            <ac:spMk id="3" creationId="{682B4D2E-A985-FEA5-09B6-B70DFA4B530A}"/>
          </ac:spMkLst>
        </pc:spChg>
        <pc:spChg chg="mod">
          <ac:chgData name="Matthew Faller (Student)" userId="518f77a9-7ce0-416c-a55b-d4b38d3dece4" providerId="ADAL" clId="{EDBA7B20-4023-4631-A771-BE05945A6A3B}" dt="2024-11-04T23:20:25.496" v="848" actId="14100"/>
          <ac:spMkLst>
            <pc:docMk/>
            <pc:sldMk cId="1853031465" sldId="358"/>
            <ac:spMk id="4" creationId="{0C46658D-1AA8-BA43-09ED-B39E6D1E4781}"/>
          </ac:spMkLst>
        </pc:spChg>
        <pc:spChg chg="del mod">
          <ac:chgData name="Matthew Faller (Student)" userId="518f77a9-7ce0-416c-a55b-d4b38d3dece4" providerId="ADAL" clId="{EDBA7B20-4023-4631-A771-BE05945A6A3B}" dt="2024-11-04T23:20:18.774" v="846" actId="478"/>
          <ac:spMkLst>
            <pc:docMk/>
            <pc:sldMk cId="1853031465" sldId="358"/>
            <ac:spMk id="5" creationId="{86AA4A54-E41F-1562-6499-56300870259D}"/>
          </ac:spMkLst>
        </pc:spChg>
        <pc:graphicFrameChg chg="add del mod">
          <ac:chgData name="Matthew Faller (Student)" userId="518f77a9-7ce0-416c-a55b-d4b38d3dece4" providerId="ADAL" clId="{EDBA7B20-4023-4631-A771-BE05945A6A3B}" dt="2024-11-04T23:20:42.509" v="850" actId="478"/>
          <ac:graphicFrameMkLst>
            <pc:docMk/>
            <pc:sldMk cId="1853031465" sldId="358"/>
            <ac:graphicFrameMk id="7" creationId="{56DE15D9-7768-46FC-25F7-4425B7F87100}"/>
          </ac:graphicFrameMkLst>
        </pc:graphicFrameChg>
        <pc:graphicFrameChg chg="add mod modGraphic">
          <ac:chgData name="Matthew Faller (Student)" userId="518f77a9-7ce0-416c-a55b-d4b38d3dece4" providerId="ADAL" clId="{EDBA7B20-4023-4631-A771-BE05945A6A3B}" dt="2024-11-04T23:35:59.461" v="1045" actId="20577"/>
          <ac:graphicFrameMkLst>
            <pc:docMk/>
            <pc:sldMk cId="1853031465" sldId="358"/>
            <ac:graphicFrameMk id="8" creationId="{FA5B14D7-95C8-9331-A1BD-484C77582B5B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4DC31BE2-E78D-4ABE-8EDB-4AD36DF398A3}" type="datetimeFigureOut">
              <a:rPr lang="en-GB" smtClean="0"/>
              <a:t>04/11/2024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63FF618-F07E-477B-AA5D-612E7A56D4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D4B3339F-6CEA-4641-BE08-40DAFD6FCF25}" type="datetimeFigureOut">
              <a:rPr lang="en-GB" smtClean="0"/>
              <a:t>04/11/2024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/>
              <a:t>Click to edit Master text styles</a:t>
            </a:r>
          </a:p>
          <a:p>
            <a:pPr lvl="1" rtl="0"/>
            <a:r>
              <a:rPr lang="en-GB"/>
              <a:t>Second level</a:t>
            </a:r>
          </a:p>
          <a:p>
            <a:pPr lvl="2" rtl="0"/>
            <a:r>
              <a:rPr lang="en-GB"/>
              <a:t>Third level</a:t>
            </a:r>
          </a:p>
          <a:p>
            <a:pPr lvl="3" rtl="0"/>
            <a:r>
              <a:rPr lang="en-GB"/>
              <a:t>Fourth level</a:t>
            </a:r>
          </a:p>
          <a:p>
            <a:pPr lvl="4" rtl="0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DEF75CB5-5666-5049-9AE0-38EFD385C21E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0903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38051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DEF75CB5-5666-5049-9AE0-38EFD385C21E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932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ised Layout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Content Placeholder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lang="en-GB"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lang="en-GB"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en-GB"/>
              <a:t>Click to edit subtitle</a:t>
            </a:r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lang="en-GB"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en-GB"/>
              <a:t>Click to edit master text style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 style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8" name="Text Placeholder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lang="en-GB"/>
            </a:pPr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 lang="en-GB"/>
            </a:pPr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  <a:p>
            <a:pPr rtl="0"/>
            <a:endParaRPr lang="en-GB" dirty="0">
              <a:solidFill>
                <a:schemeClr val="bg1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lang="en-GB"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lang="en-GB" sz="2000"/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22" name="Footer Placeholder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3" name="Slide Number Placeholder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Graphic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Graphic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8" name="Text Placeholder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40" name="Text Placeholder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lang="en-GB" sz="2000" spc="300"/>
            </a:lvl1pPr>
          </a:lstStyle>
          <a:p>
            <a:pPr lvl="0" rtl="0"/>
            <a:r>
              <a:rPr lang="en-GB"/>
              <a:t>Click to edit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19" name="Content Placeholder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lang="en-GB"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lang="en-GB" sz="1600"/>
            </a:lvl2pPr>
            <a:lvl3pPr marL="859536" indent="-283464">
              <a:defRPr lang="en-GB" sz="1600"/>
            </a:lvl3pPr>
            <a:lvl4pPr marL="1152144">
              <a:defRPr lang="en-GB" sz="1600"/>
            </a:lvl4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</p:txBody>
      </p:sp>
      <p:sp>
        <p:nvSpPr>
          <p:cNvPr id="41" name="Graphic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2" name="Graphic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44" name="Graphic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GB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en-GB" b="0" i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Click to insert image or graphic here</a:t>
            </a:r>
            <a:endParaRPr lang="en-GB" b="0" i="0" dirty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Graphic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3" name="Graphic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9" name="Graphic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6" name="Content Placeholder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lang="en-GB"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rtl="0"/>
            <a:r>
              <a:rPr lang="en-GB">
                <a:solidFill>
                  <a:schemeClr val="bg1"/>
                </a:solidFill>
              </a:rPr>
              <a:t>Click to edit master text style</a:t>
            </a:r>
          </a:p>
        </p:txBody>
      </p:sp>
      <p:sp>
        <p:nvSpPr>
          <p:cNvPr id="24" name="Graphic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lang="en-GB" spc="0"/>
            </a:lvl1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lang="en-GB" sz="1800"/>
            </a:lvl1pPr>
            <a:lvl2pPr>
              <a:defRPr lang="en-GB" sz="1600"/>
            </a:lvl2pPr>
            <a:lvl3pPr>
              <a:defRPr lang="en-GB" sz="1400"/>
            </a:lvl3pPr>
            <a:lvl4pPr>
              <a:defRPr lang="en-GB" sz="1200"/>
            </a:lvl4pPr>
            <a:lvl5pPr>
              <a:defRPr lang="en-GB" sz="1200"/>
            </a:lvl5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lang="en-GB"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7" name="Graphic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9" name="Graphic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6" name="Graphic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  <p:sp>
        <p:nvSpPr>
          <p:cNvPr id="17" name="Graphic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Content Placeholder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>
            <a:defPPr>
              <a:defRPr lang="en-GB"/>
            </a:defPPr>
          </a:lstStyle>
          <a:p>
            <a:pPr rtl="0"/>
            <a:r>
              <a:rPr lang="en-GB"/>
              <a:t>Click to edit title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lang="en-GB"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en-US"/>
              <a:t>Click to edit Master text styles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lang="en-GB"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lang="en-GB"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8" name="Graphic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>
            <a:defPPr>
              <a:defRPr lang="en-GB"/>
            </a:defPPr>
          </a:lstStyle>
          <a:p>
            <a:pPr rtl="0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</a:lstStyle>
          <a:p>
            <a:pPr lvl="0" rtl="0"/>
            <a:r>
              <a:rPr lang="en-US"/>
              <a:t>Click to edit Master text styles</a:t>
            </a:r>
          </a:p>
          <a:p>
            <a:pPr lvl="1" rtl="0"/>
            <a:r>
              <a:rPr lang="en-US"/>
              <a:t>Second level</a:t>
            </a:r>
          </a:p>
          <a:p>
            <a:pPr lvl="2" rtl="0"/>
            <a:r>
              <a:rPr lang="en-US"/>
              <a:t>Third level</a:t>
            </a:r>
          </a:p>
          <a:p>
            <a:pPr lvl="3" rtl="0"/>
            <a:r>
              <a:rPr lang="en-US"/>
              <a:t>Fourth level</a:t>
            </a:r>
          </a:p>
          <a:p>
            <a:pPr lvl="4" rtl="0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lang="en-GB"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GB"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lang="en-GB"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oehamptonprod-my.sharepoint.com/personal/fallerm_roehampton_ac_uk/Documents/2024%20Secure%20Software%20Dev/OWASP%20SAMM%20Toolkit%20v2.0.6.xlsx?web=1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" y="2023824"/>
            <a:ext cx="12191998" cy="132344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SpaceNav &amp; </a:t>
            </a:r>
            <a:r>
              <a:rPr lang="en-GB" dirty="0" err="1"/>
              <a:t>NexaGen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sz="1200" dirty="0"/>
              <a:t>Ethan (BAN22597236), Matthew, Bhargav, </a:t>
            </a:r>
            <a:r>
              <a:rPr lang="en-GB" sz="1200" dirty="0" err="1"/>
              <a:t>Vatsal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8ABCF-B0F6-3B9E-078F-2A8A22C56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Case Study selection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C76B71-3E57-E2F3-291A-39B418022A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83199" y="2455068"/>
            <a:ext cx="1826634" cy="556312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SpaceNav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0F77A5-9A4F-1583-1DB9-95BA90866C2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83199" y="2898353"/>
            <a:ext cx="4565638" cy="2288155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dirty="0"/>
              <a:t>Architecture Component's:</a:t>
            </a:r>
          </a:p>
          <a:p>
            <a:pPr lvl="1"/>
            <a:r>
              <a:rPr lang="en-GB" sz="1600" dirty="0"/>
              <a:t>Satellite network, ground station, cloud infrastructure, and user devices</a:t>
            </a:r>
          </a:p>
          <a:p>
            <a:pPr lvl="1"/>
            <a:endParaRPr lang="en-GB" sz="1600" dirty="0"/>
          </a:p>
          <a:p>
            <a:pPr rtl="0"/>
            <a:r>
              <a:rPr lang="en-GB" dirty="0"/>
              <a:t>Data Element’s:</a:t>
            </a:r>
          </a:p>
          <a:p>
            <a:pPr lvl="1"/>
            <a:r>
              <a:rPr lang="en-GB" sz="1600" dirty="0"/>
              <a:t>Positioning Data, Navigation Maps, Weather Data, Traffic Updates</a:t>
            </a:r>
          </a:p>
          <a:p>
            <a:pPr lvl="1"/>
            <a:endParaRPr lang="en-GB" dirty="0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D496E54F-9038-30CB-FB21-11F164E02F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/>
              <a:t>2</a:t>
            </a:fld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BFF616A-2295-7BD8-7E83-3237E7BDE2AF}"/>
              </a:ext>
            </a:extLst>
          </p:cNvPr>
          <p:cNvSpPr txBox="1"/>
          <p:nvPr/>
        </p:nvSpPr>
        <p:spPr>
          <a:xfrm>
            <a:off x="4848837" y="2898353"/>
            <a:ext cx="38589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Reason For Selecting The Case Study:</a:t>
            </a:r>
          </a:p>
          <a:p>
            <a:endParaRPr lang="en-GB" sz="1600" dirty="0">
              <a:solidFill>
                <a:schemeClr val="bg1"/>
              </a:solidFill>
            </a:endParaRPr>
          </a:p>
          <a:p>
            <a:pPr marL="742950" lvl="1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SpaceNav is a leader in satellite navigation, providing solutions that enhance accuracy across aviation, maritime, and land transportation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1D387-5271-B75A-86C5-7B0C9A1DD39C}"/>
              </a:ext>
            </a:extLst>
          </p:cNvPr>
          <p:cNvSpPr txBox="1"/>
          <p:nvPr/>
        </p:nvSpPr>
        <p:spPr>
          <a:xfrm>
            <a:off x="494950" y="5549317"/>
            <a:ext cx="77849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Risk Appetite:</a:t>
            </a:r>
          </a:p>
          <a:p>
            <a:pPr marL="742950" lvl="1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SpaceNav has a high cyber risk appetite, willing to take calculated risks to raise innovation while balancing security considerations through informed planning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BDDD73-DD57-B3E2-8549-E299BABFFEB4}"/>
              </a:ext>
            </a:extLst>
          </p:cNvPr>
          <p:cNvSpPr txBox="1"/>
          <p:nvPr/>
        </p:nvSpPr>
        <p:spPr>
          <a:xfrm>
            <a:off x="9202723" y="1328693"/>
            <a:ext cx="224405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Ambiguities and Assumptions:</a:t>
            </a:r>
          </a:p>
          <a:p>
            <a:pPr marL="285750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bg1"/>
              </a:solidFill>
            </a:endParaRPr>
          </a:p>
          <a:p>
            <a:pPr marL="742950" lvl="1" indent="-285750">
              <a:buClr>
                <a:schemeClr val="accent6"/>
              </a:buClr>
              <a:buFont typeface="Arial" panose="020B0604020202020204" pitchFamily="34" charset="0"/>
              <a:buChar char="•"/>
            </a:pPr>
            <a:r>
              <a:rPr lang="en-GB" sz="1600" dirty="0">
                <a:solidFill>
                  <a:schemeClr val="bg1"/>
                </a:solidFill>
              </a:rPr>
              <a:t>*finish this*</a:t>
            </a:r>
          </a:p>
          <a:p>
            <a:endParaRPr lang="en-GB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9031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0BE69-F902-936A-DD5E-E2349BBA3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Threat Modelling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3FD8F7-57D6-B34A-887B-35E7157AD46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0" y="2550175"/>
            <a:ext cx="3051427" cy="501783"/>
          </a:xfrm>
        </p:spPr>
        <p:txBody>
          <a:bodyPr/>
          <a:lstStyle/>
          <a:p>
            <a:r>
              <a:rPr lang="en-GB" dirty="0"/>
              <a:t>Architecture Diagram: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25F47C-535B-FFEC-9376-D78635331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3</a:t>
            </a:fld>
            <a:endParaRPr lang="en-GB" dirty="0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14D6017-A0BA-8098-5C11-D1AC35B3A89E}"/>
              </a:ext>
            </a:extLst>
          </p:cNvPr>
          <p:cNvSpPr txBox="1">
            <a:spLocks/>
          </p:cNvSpPr>
          <p:nvPr/>
        </p:nvSpPr>
        <p:spPr>
          <a:xfrm>
            <a:off x="5341683" y="2536965"/>
            <a:ext cx="3462487" cy="5017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GB"/>
            </a:defPPr>
            <a:lvl1pPr marL="0" indent="0" algn="l" defTabSz="9144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2000" kern="1200">
                <a:solidFill>
                  <a:schemeClr val="accent3"/>
                </a:solidFill>
                <a:latin typeface="+mj-lt"/>
                <a:ea typeface="+mn-ea"/>
                <a:cs typeface="Biome" panose="020B0503030204020804" pitchFamily="34" charset="0"/>
              </a:defRPr>
            </a:lvl1pPr>
            <a:lvl2pPr marL="8001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57300" indent="-3429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573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114550" indent="-2857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6"/>
              </a:buClr>
              <a:buFont typeface="Arial" panose="020B0604020202020204" pitchFamily="34" charset="0"/>
              <a:buChar char="•"/>
              <a:defRPr lang="en-GB"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Threat Dragon Diagram: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1EF6BC4-EC17-4829-827F-5D7FFEF69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1130" y="3138638"/>
            <a:ext cx="5584587" cy="327012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379755D-7583-7169-7B95-A1EA05A36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87" y="3138638"/>
            <a:ext cx="5279739" cy="327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468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A68C4-EBBD-91FC-5199-A9817A364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3661" y="1651519"/>
            <a:ext cx="6128645" cy="677610"/>
          </a:xfrm>
        </p:spPr>
        <p:txBody>
          <a:bodyPr/>
          <a:lstStyle/>
          <a:p>
            <a:pPr algn="ctr"/>
            <a:r>
              <a:rPr lang="en-GB" dirty="0"/>
              <a:t>Risk Treatment Plan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C03AB18-5B49-1736-90A7-9C1320D1A9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203648"/>
              </p:ext>
            </p:extLst>
          </p:nvPr>
        </p:nvGraphicFramePr>
        <p:xfrm>
          <a:off x="169643" y="2502327"/>
          <a:ext cx="11591721" cy="411643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432001">
                  <a:extLst>
                    <a:ext uri="{9D8B030D-6E8A-4147-A177-3AD203B41FA5}">
                      <a16:colId xmlns:a16="http://schemas.microsoft.com/office/drawing/2014/main" val="3509134207"/>
                    </a:ext>
                  </a:extLst>
                </a:gridCol>
                <a:gridCol w="1710297">
                  <a:extLst>
                    <a:ext uri="{9D8B030D-6E8A-4147-A177-3AD203B41FA5}">
                      <a16:colId xmlns:a16="http://schemas.microsoft.com/office/drawing/2014/main" val="1590161421"/>
                    </a:ext>
                  </a:extLst>
                </a:gridCol>
                <a:gridCol w="1002485">
                  <a:extLst>
                    <a:ext uri="{9D8B030D-6E8A-4147-A177-3AD203B41FA5}">
                      <a16:colId xmlns:a16="http://schemas.microsoft.com/office/drawing/2014/main" val="3069563482"/>
                    </a:ext>
                  </a:extLst>
                </a:gridCol>
                <a:gridCol w="763398">
                  <a:extLst>
                    <a:ext uri="{9D8B030D-6E8A-4147-A177-3AD203B41FA5}">
                      <a16:colId xmlns:a16="http://schemas.microsoft.com/office/drawing/2014/main" val="2695503143"/>
                    </a:ext>
                  </a:extLst>
                </a:gridCol>
                <a:gridCol w="5683540">
                  <a:extLst>
                    <a:ext uri="{9D8B030D-6E8A-4147-A177-3AD203B41FA5}">
                      <a16:colId xmlns:a16="http://schemas.microsoft.com/office/drawing/2014/main" val="37221947"/>
                    </a:ext>
                  </a:extLst>
                </a:gridCol>
              </a:tblGrid>
              <a:tr h="285978">
                <a:tc>
                  <a:txBody>
                    <a:bodyPr/>
                    <a:lstStyle/>
                    <a:p>
                      <a:r>
                        <a:rPr lang="en-GB" sz="1200" dirty="0"/>
                        <a:t>Risk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STRIDE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Priority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Mitigations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0809249"/>
                  </a:ext>
                </a:extLst>
              </a:tr>
              <a:tr h="977758">
                <a:tc>
                  <a:txBody>
                    <a:bodyPr/>
                    <a:lstStyle/>
                    <a:p>
                      <a:r>
                        <a:rPr lang="en-GB" sz="1200" dirty="0"/>
                        <a:t>Satellite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Repudiation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Implement comprehensive logging of all actions, transactions, and communications within the satellite network. Use digital signatures to verify the authenticity of messages, providing proof of origin and integrity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0949663"/>
                  </a:ext>
                </a:extLst>
              </a:tr>
              <a:tr h="862926">
                <a:tc>
                  <a:txBody>
                    <a:bodyPr/>
                    <a:lstStyle/>
                    <a:p>
                      <a:r>
                        <a:rPr lang="en-GB" sz="1200" dirty="0"/>
                        <a:t>Ground Station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Spoofing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Implement strong authentication protocols, such as digital certificates and two-factor authentication, to verify the identity of users and devices accessing the ground station.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620231"/>
                  </a:ext>
                </a:extLst>
              </a:tr>
              <a:tr h="618176">
                <a:tc>
                  <a:txBody>
                    <a:bodyPr/>
                    <a:lstStyle/>
                    <a:p>
                      <a:r>
                        <a:rPr lang="en-GB" sz="1200" dirty="0"/>
                        <a:t>Mobile app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Elevation of privilege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Medium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Utilize strong authentication methods (e.g., multi-factor authentication) to ensure that only authorized users can access sensitive areas of the app.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5484146"/>
                  </a:ext>
                </a:extLst>
              </a:tr>
              <a:tr h="454352">
                <a:tc>
                  <a:txBody>
                    <a:bodyPr/>
                    <a:lstStyle/>
                    <a:p>
                      <a:r>
                        <a:rPr lang="en-GB" sz="1200" dirty="0"/>
                        <a:t>Data flow (Satellite Network -&gt; Internet)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Information Disclosure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Utilize secure communication protocols specifically designed for satellite communications to protect against vulnerabilities.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282394"/>
                  </a:ext>
                </a:extLst>
              </a:tr>
              <a:tr h="454352">
                <a:tc>
                  <a:txBody>
                    <a:bodyPr/>
                    <a:lstStyle/>
                    <a:p>
                      <a:r>
                        <a:rPr lang="en-GB" sz="1200" dirty="0"/>
                        <a:t>Data flow (Internet -&gt; Ground Station)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Tampering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Use strong encryption (e.g., SSL/TLS) for data in transit between the internet and the ground station to protect against unauthorized modifications.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4943287"/>
                  </a:ext>
                </a:extLst>
              </a:tr>
              <a:tr h="454352">
                <a:tc>
                  <a:txBody>
                    <a:bodyPr/>
                    <a:lstStyle/>
                    <a:p>
                      <a:r>
                        <a:rPr lang="en-GB" sz="1200" dirty="0"/>
                        <a:t>Data flow (Mobile app -&gt; Internet)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Information Disclosure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200" dirty="0"/>
                        <a:t>Implement strict access controls and authentication for API endpoints to limit data access.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4501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948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C3DB-72A8-83D0-A328-3D8313B4B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Software Development plan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67E5E0-A77E-69C5-99F3-9E04C2296C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449287"/>
            <a:ext cx="6888665" cy="4142036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We aim to secure our development environment by restricting access using 0 trust policies along with MFA</a:t>
            </a:r>
          </a:p>
          <a:p>
            <a:r>
              <a:rPr lang="en-GB" dirty="0"/>
              <a:t>The tools we will use for development is docker for secure containers and OWASP ZAP for vulnerability scans</a:t>
            </a:r>
          </a:p>
          <a:p>
            <a:r>
              <a:rPr lang="en-GB" dirty="0"/>
              <a:t>We aim to apply secure coding standards, threat modelling, automated security testing and design access controls around 0 trust </a:t>
            </a:r>
          </a:p>
          <a:p>
            <a:r>
              <a:rPr lang="en-GB" dirty="0"/>
              <a:t>We will use role-based access control and securely store secrets with access logging </a:t>
            </a:r>
          </a:p>
          <a:p>
            <a:r>
              <a:rPr lang="en-GB" dirty="0"/>
              <a:t>We will use automated dependency checking along with code audits to try catch vulnerabilities early</a:t>
            </a:r>
          </a:p>
          <a:p>
            <a:r>
              <a:rPr lang="en-GB" dirty="0"/>
              <a:t>We will set up a response process with defined roles along with security patching protocols </a:t>
            </a:r>
          </a:p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87FAE-B0D3-E979-E0A0-CC1B145CF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9038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86EC6-B77B-8A6C-9B48-D3562E23C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OWASP SAMM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009C25-21FC-06E1-B925-10CA307D862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38FCD8-F034-CFE9-82D9-D9182648B08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GB" dirty="0">
                <a:hlinkClick r:id="rId2"/>
              </a:rPr>
              <a:t>This link directs you to the OWASP SAMM development plan for </a:t>
            </a:r>
            <a:r>
              <a:rPr lang="en-GB" dirty="0" err="1">
                <a:hlinkClick r:id="rId2"/>
              </a:rPr>
              <a:t>SpaceNav</a:t>
            </a:r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OWASP SAMM Toolkit v2.0.6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3D7FE-D79F-7CAC-CF30-2265C8B85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GB"/>
              <a:t>Scientific findings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84FC7C-C584-0DEA-1A7D-F52F370A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941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49D14-B288-5338-3643-D328F299B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032" y="426683"/>
            <a:ext cx="6910627" cy="1164882"/>
          </a:xfrm>
        </p:spPr>
        <p:txBody>
          <a:bodyPr/>
          <a:lstStyle/>
          <a:p>
            <a:r>
              <a:rPr lang="en-GB" dirty="0"/>
              <a:t>Security requirements pt1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46658D-1AA8-BA43-09ED-B39E6D1E4781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25624" y="2449287"/>
            <a:ext cx="6888665" cy="4142036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E5CFF-CEDD-D14D-3C08-6D5B163211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en-GB" smtClean="0"/>
              <a:pPr rtl="0"/>
              <a:t>7</a:t>
            </a:fld>
            <a:endParaRPr lang="en-GB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A5B14D7-95C8-9331-A1BD-484C77582B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5827306"/>
              </p:ext>
            </p:extLst>
          </p:nvPr>
        </p:nvGraphicFramePr>
        <p:xfrm>
          <a:off x="177200" y="1763025"/>
          <a:ext cx="10662664" cy="492112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56783">
                  <a:extLst>
                    <a:ext uri="{9D8B030D-6E8A-4147-A177-3AD203B41FA5}">
                      <a16:colId xmlns:a16="http://schemas.microsoft.com/office/drawing/2014/main" val="3302026320"/>
                    </a:ext>
                  </a:extLst>
                </a:gridCol>
                <a:gridCol w="1034143">
                  <a:extLst>
                    <a:ext uri="{9D8B030D-6E8A-4147-A177-3AD203B41FA5}">
                      <a16:colId xmlns:a16="http://schemas.microsoft.com/office/drawing/2014/main" val="2167774897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3617663228"/>
                    </a:ext>
                  </a:extLst>
                </a:gridCol>
                <a:gridCol w="3971953">
                  <a:extLst>
                    <a:ext uri="{9D8B030D-6E8A-4147-A177-3AD203B41FA5}">
                      <a16:colId xmlns:a16="http://schemas.microsoft.com/office/drawing/2014/main" val="3417026058"/>
                    </a:ext>
                  </a:extLst>
                </a:gridCol>
                <a:gridCol w="1961385">
                  <a:extLst>
                    <a:ext uri="{9D8B030D-6E8A-4147-A177-3AD203B41FA5}">
                      <a16:colId xmlns:a16="http://schemas.microsoft.com/office/drawing/2014/main" val="790018592"/>
                    </a:ext>
                  </a:extLst>
                </a:gridCol>
              </a:tblGrid>
              <a:tr h="592969">
                <a:tc>
                  <a:txBody>
                    <a:bodyPr/>
                    <a:lstStyle/>
                    <a:p>
                      <a:r>
                        <a:rPr lang="en-GB" sz="1600" dirty="0"/>
                        <a:t>Title / threat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Asset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Narrative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Work required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dirty="0"/>
                        <a:t>Verification criteria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5773116"/>
                  </a:ext>
                </a:extLst>
              </a:tr>
              <a:tr h="120998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Elevation of privilege 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Protecting APIs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Attack gains higher access rights then intended allowing them to do unauthorized actions</a:t>
                      </a:r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cases: Privilege escalation detection – system monitors access requests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Misuse cases: Unauthorized role access – user attempts to gain admin function without privileges </a:t>
                      </a:r>
                      <a:endParaRPr lang="en-GB" sz="1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Privilege escalation testing to test if the system flags it and stops it from gaining privileges</a:t>
                      </a:r>
                      <a:endParaRPr lang="en-GB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9519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Denial of service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Protecting data flow from internet to mobile app</a:t>
                      </a:r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Attack on a network by overwhelming it with traffic or requests that it breaks </a:t>
                      </a:r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cases: System load balancing – distribute system load to prevent overload 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Misuse cases: Overloading system resources – flood system with bogus requests disrupting it 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Simulate a DoS attack and test system capabilities and measure recovery time 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9163795"/>
                  </a:ext>
                </a:extLst>
              </a:tr>
              <a:tr h="5140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Information disclosure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Protecting data going between processes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Sensitive data gets exposed, such as personal information or system details 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 cases: Data encryption and secure storage – encrypt data to ensure it is safe in transit and storage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Misuse cases: Data exposure through weak encryption – crack the weak encryption and read data</a:t>
                      </a:r>
                      <a:endParaRPr lang="en-GB" sz="1400" b="0" u="non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GB" sz="1400" b="0" u="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Ensure all data is encrypted uses AES 256 to keep it secure and test if the encryption works and is unreadable </a:t>
                      </a:r>
                      <a:endParaRPr lang="en-GB" sz="1400" b="0" u="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59009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3031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9E75-B9FE-CF36-3664-1AB293ED0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F47B4A-0538-FAD8-7A24-931BA48AE0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Mirjam Nilsson​</a:t>
            </a:r>
          </a:p>
          <a:p>
            <a:pPr rtl="0"/>
            <a:r>
              <a:rPr lang="en-GB"/>
              <a:t>206-555-0146</a:t>
            </a:r>
          </a:p>
          <a:p>
            <a:pPr rtl="0"/>
            <a:r>
              <a:rPr lang="en-GB"/>
              <a:t>mirjam@contoso.com</a:t>
            </a:r>
          </a:p>
          <a:p>
            <a:pPr rtl="0"/>
            <a:r>
              <a:rPr lang="en-GB"/>
              <a:t>www.contoso.com</a:t>
            </a:r>
          </a:p>
          <a:p>
            <a:pPr rtl="0"/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E2A5A3-7F4E-23A2-DAD7-C562FEDBB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Scientific findings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7D8D8-4772-1C08-69BB-F391F0D65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FE024F78-56A6-7740-B68D-8D4D026EDF3F}" type="slidenum">
              <a:rPr lang="en-GB" smtClean="0"/>
              <a:pPr rtl="0"/>
              <a:t>8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90024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21_TF11936837_Win32" id="{6FE25588-2BEE-489B-94A5-B1411D9D03CB}" vid="{0FF049F1-5D48-447F-9C87-2D2E007BA3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{E71EFB0E-21BD-4DB5-90CD-DB009C06B6BB}tf11936837_win32</Template>
  <TotalTime>127</TotalTime>
  <Words>680</Words>
  <Application>Microsoft Office PowerPoint</Application>
  <PresentationFormat>Widescreen</PresentationFormat>
  <Paragraphs>106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Arial Nova</vt:lpstr>
      <vt:lpstr>Biome</vt:lpstr>
      <vt:lpstr>Biome Light</vt:lpstr>
      <vt:lpstr>Calibri</vt:lpstr>
      <vt:lpstr>Segoe UI</vt:lpstr>
      <vt:lpstr>Office Theme</vt:lpstr>
      <vt:lpstr>SpaceNav &amp; NexaGen</vt:lpstr>
      <vt:lpstr>Case Study selection</vt:lpstr>
      <vt:lpstr>Threat Modelling</vt:lpstr>
      <vt:lpstr>Risk Treatment Plan</vt:lpstr>
      <vt:lpstr>Software Development plan </vt:lpstr>
      <vt:lpstr>OWASP SAMM</vt:lpstr>
      <vt:lpstr>Security requirements pt1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Ethan Bannister (Student)</dc:creator>
  <cp:lastModifiedBy>Matthew Faller (Student)</cp:lastModifiedBy>
  <cp:revision>1</cp:revision>
  <dcterms:created xsi:type="dcterms:W3CDTF">2024-11-04T17:21:36Z</dcterms:created>
  <dcterms:modified xsi:type="dcterms:W3CDTF">2024-11-04T23:36:06Z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